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403" r:id="rId3"/>
    <p:sldId id="404" r:id="rId4"/>
    <p:sldId id="405" r:id="rId5"/>
    <p:sldId id="434" r:id="rId6"/>
    <p:sldId id="440" r:id="rId7"/>
    <p:sldId id="436" r:id="rId8"/>
    <p:sldId id="437" r:id="rId9"/>
    <p:sldId id="441" r:id="rId10"/>
    <p:sldId id="442" r:id="rId11"/>
    <p:sldId id="439" r:id="rId12"/>
    <p:sldId id="433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214"/>
    <a:srgbClr val="698DAB"/>
    <a:srgbClr val="BCA3FB"/>
    <a:srgbClr val="5C1FF5"/>
    <a:srgbClr val="74B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58" autoAdjust="0"/>
  </p:normalViewPr>
  <p:slideViewPr>
    <p:cSldViewPr>
      <p:cViewPr varScale="1">
        <p:scale>
          <a:sx n="74" d="100"/>
          <a:sy n="74" d="100"/>
        </p:scale>
        <p:origin x="84" y="22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92605-D219-4BA9-8C60-7F243117192C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26D52-2882-4053-BD99-2593C3A3FD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373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pt-BR" smtClean="0"/>
          </a:p>
        </p:txBody>
      </p:sp>
    </p:spTree>
    <p:extLst>
      <p:ext uri="{BB962C8B-B14F-4D97-AF65-F5344CB8AC3E}">
        <p14:creationId xmlns:p14="http://schemas.microsoft.com/office/powerpoint/2010/main" val="2100635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024675-5FBE-4BFB-B757-2C5F064DC0EB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7853AE-83B1-4904-8346-27C70CE11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85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4675-5FBE-4BFB-B757-2C5F064DC0EB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53AE-83B1-4904-8346-27C70CE118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748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309320"/>
            <a:ext cx="8737175" cy="424110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1187624" y="1880828"/>
            <a:ext cx="7272808" cy="309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1115616" y="1700808"/>
            <a:ext cx="7056784" cy="32763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7" y="1052736"/>
            <a:ext cx="8414733" cy="442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6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539552" y="1196752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r>
              <a:rPr lang="pt-B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MS PGothic" pitchFamily="34" charset="-128"/>
                <a:cs typeface="Times New Roman" pitchFamily="18" charset="0"/>
              </a:rPr>
              <a:t>RETRATO DAS REDES</a:t>
            </a:r>
            <a:endParaRPr lang="pt-BR" sz="40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4941168"/>
            <a:ext cx="612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SzPct val="70000"/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Janine de Almeida Menezes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COORDENAÇÃO DE APOIO ÀS REDES</a:t>
            </a:r>
          </a:p>
        </p:txBody>
      </p:sp>
    </p:spTree>
    <p:extLst>
      <p:ext uri="{BB962C8B-B14F-4D97-AF65-F5344CB8AC3E}">
        <p14:creationId xmlns:p14="http://schemas.microsoft.com/office/powerpoint/2010/main" val="281363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51520" y="40466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PERCENTUAL DE DEVOLUÇÃO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1412776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 FNDE estabelece como meta a devolução de 90%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212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95536" y="332656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CURSO DE FORMAÇÃO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39552" y="1484784"/>
            <a:ext cx="799288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MÓDULO PLI</a:t>
            </a:r>
          </a:p>
          <a:p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LINK: 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887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>
          <a:xfrm>
            <a:off x="1259632" y="2565400"/>
            <a:ext cx="4896544" cy="433388"/>
          </a:xfrm>
          <a:prstGeom prst="rect">
            <a:avLst/>
          </a:prstGeo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sz="2000" dirty="0" smtClean="0">
                <a:solidFill>
                  <a:schemeClr val="tx1"/>
                </a:solidFill>
                <a:latin typeface="Arial" pitchFamily="34" charset="0"/>
              </a:rPr>
              <a:t>PORTAL DO FNDE</a:t>
            </a:r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: </a:t>
            </a:r>
            <a:r>
              <a:rPr lang="pt-BR" sz="2000" b="1" dirty="0" smtClean="0">
                <a:solidFill>
                  <a:schemeClr val="tx1"/>
                </a:solidFill>
                <a:latin typeface="Arial" pitchFamily="34" charset="0"/>
              </a:rPr>
              <a:t>www.fnde.gov.br</a:t>
            </a:r>
            <a:endParaRPr lang="en-GB" sz="2000" b="1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idx="4294967295"/>
          </p:nvPr>
        </p:nvSpPr>
        <p:spPr>
          <a:xfrm>
            <a:off x="3167063" y="5084763"/>
            <a:ext cx="5976937" cy="7207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2550" indent="0" eaLnBrk="1" hangingPunct="1">
              <a:buFontTx/>
              <a:buNone/>
              <a:defRPr/>
            </a:pPr>
            <a:r>
              <a:rPr lang="pt-BR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Serviço de Atendimento ao Cidadão (SAC) </a:t>
            </a:r>
            <a:r>
              <a:rPr lang="pt-BR" sz="1800" b="1" dirty="0" smtClean="0">
                <a:latin typeface="Arial" pitchFamily="34" charset="0"/>
              </a:rPr>
              <a:t>0800 616161</a:t>
            </a:r>
            <a:r>
              <a:rPr lang="pt-BR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, teclando “2” e depois “5” para acessar o FNDE</a:t>
            </a:r>
            <a:endParaRPr lang="en-GB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54277" name="Rectangle 2"/>
          <p:cNvSpPr>
            <a:spLocks/>
          </p:cNvSpPr>
          <p:nvPr/>
        </p:nvSpPr>
        <p:spPr bwMode="auto">
          <a:xfrm>
            <a:off x="539750" y="260350"/>
            <a:ext cx="273685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t-BR" sz="3600" b="1" dirty="0">
                <a:solidFill>
                  <a:srgbClr val="7A77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Obrigada</a:t>
            </a:r>
          </a:p>
        </p:txBody>
      </p:sp>
      <p:pic>
        <p:nvPicPr>
          <p:cNvPr id="22533" name="Picture 14" descr="MC900415806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300538"/>
            <a:ext cx="2103437" cy="222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27" descr="MC90029435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00788" y="1773238"/>
            <a:ext cx="2195512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691680" y="3140968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 smtClean="0"/>
              <a:t>Email</a:t>
            </a:r>
            <a:r>
              <a:rPr lang="pt-BR" sz="2000" b="1" dirty="0" smtClean="0"/>
              <a:t>: livrodidatico@fnde.gov.br</a:t>
            </a:r>
            <a:endParaRPr lang="pt-BR" sz="2000" b="1" dirty="0"/>
          </a:p>
        </p:txBody>
      </p:sp>
      <p:pic>
        <p:nvPicPr>
          <p:cNvPr id="14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090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179512" y="764704"/>
            <a:ext cx="8784976" cy="396044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35000"/>
              </a:lnSpc>
              <a:buFontTx/>
              <a:buNone/>
            </a:pPr>
            <a:endParaRPr lang="pt-BR" sz="2600" b="1" dirty="0" smtClean="0">
              <a:cs typeface="Arial" pitchFamily="34" charset="0"/>
            </a:endParaRPr>
          </a:p>
          <a:p>
            <a:pPr algn="just" eaLnBrk="1" hangingPunct="1">
              <a:lnSpc>
                <a:spcPct val="135000"/>
              </a:lnSpc>
              <a:buFontTx/>
              <a:buNone/>
            </a:pPr>
            <a:endParaRPr lang="pt-BR" sz="2600" b="1" dirty="0" smtClean="0">
              <a:cs typeface="Arial" pitchFamily="34" charset="0"/>
            </a:endParaRPr>
          </a:p>
        </p:txBody>
      </p:sp>
      <p:pic>
        <p:nvPicPr>
          <p:cNvPr id="7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23528" y="692696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DECRETO No - 9.099, DE 18 DE JULHO DE 2017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1484784"/>
            <a:ext cx="82089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CAPÍTULO II DAS ETAPAS DO PROGRAMA NACIONAL DO LIVRO E DO MATERIAL DIDÁTICO</a:t>
            </a:r>
          </a:p>
          <a:p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Art. 8º O PNLD obedecerá as etapas e os procedimentos seguintes:</a:t>
            </a:r>
          </a:p>
          <a:p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I - inscrição; 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II - avaliação pedagógica; 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III - habilitação;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IV - escolha;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V - negociação; 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VI - aquisição; </a:t>
            </a:r>
          </a:p>
          <a:p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VII - distribuição; e </a:t>
            </a:r>
          </a:p>
          <a:p>
            <a:r>
              <a:rPr lang="pt-BR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 - monitoramento e avaliação.</a:t>
            </a:r>
          </a:p>
        </p:txBody>
      </p:sp>
    </p:spTree>
    <p:extLst>
      <p:ext uri="{BB962C8B-B14F-4D97-AF65-F5344CB8AC3E}">
        <p14:creationId xmlns:p14="http://schemas.microsoft.com/office/powerpoint/2010/main" val="147570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260351"/>
            <a:ext cx="8642350" cy="792385"/>
          </a:xfrm>
        </p:spPr>
        <p:txBody>
          <a:bodyPr anchor="ctr">
            <a:noAutofit/>
          </a:bodyPr>
          <a:lstStyle/>
          <a:p>
            <a:pPr algn="l"/>
            <a:r>
              <a:rPr lang="pt-BR" sz="3600" b="1" dirty="0" smtClean="0">
                <a:solidFill>
                  <a:srgbClr val="7A77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solidFill>
                  <a:srgbClr val="7A7700"/>
                </a:solidFill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latin typeface="Arial" pitchFamily="34" charset="0"/>
                <a:cs typeface="Arial" pitchFamily="34" charset="0"/>
              </a:rPr>
              <a:t>PRINCIPAIS </a:t>
            </a:r>
            <a:r>
              <a:rPr lang="pt-BR" sz="3600" b="1" dirty="0">
                <a:latin typeface="Arial" pitchFamily="34" charset="0"/>
                <a:cs typeface="Arial" pitchFamily="34" charset="0"/>
              </a:rPr>
              <a:t>OBJETIVOS</a:t>
            </a:r>
            <a:r>
              <a:rPr lang="pt-BR" sz="3600" b="1" dirty="0">
                <a:solidFill>
                  <a:srgbClr val="7A77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>
                <a:solidFill>
                  <a:srgbClr val="7A7700"/>
                </a:solidFill>
                <a:latin typeface="Arial" pitchFamily="34" charset="0"/>
                <a:cs typeface="Arial" pitchFamily="34" charset="0"/>
              </a:rPr>
            </a:br>
            <a:endParaRPr lang="pt-BR" sz="3600" dirty="0" smtClean="0">
              <a:solidFill>
                <a:schemeClr val="accent6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50826" y="1484784"/>
            <a:ext cx="8642350" cy="3816424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pt-BR" altLang="pt-BR" sz="2400" dirty="0">
                <a:latin typeface="Arial" panose="020B0604020202020204" pitchFamily="34" charset="0"/>
              </a:rPr>
              <a:t>Acompanhar e orientar a execução dos Programas do Livro, com vistas ao aprimoramento de sua operacionalização, cumprindo as normas legais.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pt-BR" altLang="pt-BR" sz="2400" dirty="0">
                <a:latin typeface="Arial" panose="020B0604020202020204" pitchFamily="34" charset="0"/>
              </a:rPr>
              <a:t>Aproximar o Fundo Nacional de Desenvolvimento da Educação – FNDE e redes de ensino, tendo em vista que a troca de experiências e a aprendizagem proporcionada na ocasião enriquece o processo de execução dos Programas do Livro e Materiais Didáticos nos diversos âmbitos de atuação.</a:t>
            </a:r>
          </a:p>
          <a:p>
            <a:pPr algn="just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pt-BR" altLang="pt-BR" sz="2400" dirty="0">
                <a:latin typeface="Arial" panose="020B0604020202020204" pitchFamily="34" charset="0"/>
              </a:rPr>
              <a:t>Capacitar os parceiros envolvidos na execução do Programas do Livro e Materiais Didáticos</a:t>
            </a:r>
          </a:p>
          <a:p>
            <a:pPr marL="363538" indent="-363538" algn="just" eaLnBrk="1" hangingPunct="1">
              <a:lnSpc>
                <a:spcPct val="170000"/>
              </a:lnSpc>
              <a:spcBef>
                <a:spcPts val="600"/>
              </a:spcBef>
              <a:buFont typeface="Wingdings" pitchFamily="2" charset="2"/>
              <a:buChar char="v"/>
              <a:defRPr/>
            </a:pPr>
            <a:endParaRPr lang="pt-BR" sz="2400" dirty="0" smtClean="0"/>
          </a:p>
          <a:p>
            <a:pPr marL="363538" indent="-363538" algn="just" eaLnBrk="1" hangingPunct="1">
              <a:lnSpc>
                <a:spcPct val="135000"/>
              </a:lnSpc>
              <a:defRPr/>
            </a:pPr>
            <a:endParaRPr lang="pt-BR" sz="2400" dirty="0" smtClean="0"/>
          </a:p>
        </p:txBody>
      </p:sp>
      <p:pic>
        <p:nvPicPr>
          <p:cNvPr id="8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41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179512" y="116633"/>
            <a:ext cx="8640960" cy="864095"/>
          </a:xfrm>
        </p:spPr>
        <p:txBody>
          <a:bodyPr anchor="ctr">
            <a:noAutofit/>
          </a:bodyPr>
          <a:lstStyle/>
          <a:p>
            <a:pPr algn="l"/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pt-BR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IMPORTÂNCIA 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DO MONITORAMENTO</a:t>
            </a:r>
            <a: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6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341439"/>
            <a:ext cx="8568952" cy="431981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No monitoramento é possível identificar falhas na execução do Programa, como: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Problemas de comunicação; 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Insuficiência de recursos; 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Procedimentos em desacordo com a regulamentação, 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Sobra e falta de materiais nas escolas; 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Não utilização dos materiais distribuídos; 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Falta de campanhas de conservação e devolução dos materiais; 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Acúmulo de livros fora e dentro do ciclo de atendimento.</a:t>
            </a:r>
          </a:p>
          <a:p>
            <a:pPr algn="just" eaLnBrk="1" hangingPunct="1">
              <a:lnSpc>
                <a:spcPct val="12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pt-BR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8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61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51520" y="476672"/>
            <a:ext cx="878497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latin typeface="Arial" panose="020B0604020202020204" pitchFamily="34" charset="0"/>
                <a:cs typeface="Arial" panose="020B0604020202020204" pitchFamily="34" charset="0"/>
              </a:rPr>
              <a:t>CRITÉRIOS DE ESCOLHA DAS UNIDADES FEDERADAS</a:t>
            </a:r>
            <a:endParaRPr lang="pt-BR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1124744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Localidades com denúncia de irregularidades;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Locais com percentual de escolha do PNLD abaixo da média nacional;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Demandas dos estados /municípios;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Redes com denúncia de má execução dos Programas do livro;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Redes de ensino que convidarem a equipe técnica da CGPLI para eventos nos estados;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Redes de ensino ainda não monitoradas no período de dois anos.</a:t>
            </a:r>
          </a:p>
        </p:txBody>
      </p:sp>
    </p:spTree>
    <p:extLst>
      <p:ext uri="{BB962C8B-B14F-4D97-AF65-F5344CB8AC3E}">
        <p14:creationId xmlns:p14="http://schemas.microsoft.com/office/powerpoint/2010/main" val="175564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23528" y="404664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CENSO X DISTRIBUIÇÃO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067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23528" y="404664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REMANEJAMENTO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557899"/>
              </p:ext>
            </p:extLst>
          </p:nvPr>
        </p:nvGraphicFramePr>
        <p:xfrm>
          <a:off x="827584" y="1772817"/>
          <a:ext cx="7272808" cy="3960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7336">
                  <a:extLst>
                    <a:ext uri="{9D8B030D-6E8A-4147-A177-3AD203B41FA5}">
                      <a16:colId xmlns:a16="http://schemas.microsoft.com/office/drawing/2014/main" val="2643194729"/>
                    </a:ext>
                  </a:extLst>
                </a:gridCol>
                <a:gridCol w="2006783">
                  <a:extLst>
                    <a:ext uri="{9D8B030D-6E8A-4147-A177-3AD203B41FA5}">
                      <a16:colId xmlns:a16="http://schemas.microsoft.com/office/drawing/2014/main" val="498294236"/>
                    </a:ext>
                  </a:extLst>
                </a:gridCol>
                <a:gridCol w="1878689">
                  <a:extLst>
                    <a:ext uri="{9D8B030D-6E8A-4147-A177-3AD203B41FA5}">
                      <a16:colId xmlns:a16="http://schemas.microsoft.com/office/drawing/2014/main" val="1283049250"/>
                    </a:ext>
                  </a:extLst>
                </a:gridCol>
              </a:tblGrid>
              <a:tr h="676172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ESTADO</a:t>
                      </a:r>
                      <a:endParaRPr lang="pt-BR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REMANEJAMENTO</a:t>
                      </a:r>
                      <a:endParaRPr lang="pt-BR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558646"/>
                  </a:ext>
                </a:extLst>
              </a:tr>
              <a:tr h="676172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2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SEMED</a:t>
                      </a:r>
                      <a:endParaRPr lang="pt-BR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SEDUC</a:t>
                      </a:r>
                      <a:endParaRPr lang="pt-BR" sz="2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5899321"/>
                  </a:ext>
                </a:extLst>
              </a:tr>
              <a:tr h="643974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DISTRITO FEDERAL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pt-BR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4931642"/>
                  </a:ext>
                </a:extLst>
              </a:tr>
              <a:tr h="643974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GOIÁS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760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pt-BR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4439708"/>
                  </a:ext>
                </a:extLst>
              </a:tr>
              <a:tr h="643974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MATO GROSSO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157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pt-BR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9492642"/>
                  </a:ext>
                </a:extLst>
              </a:tr>
              <a:tr h="676172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MATO GROSSO DO SUL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solidFill>
                            <a:schemeClr val="tx1"/>
                          </a:solidFill>
                          <a:effectLst/>
                        </a:rPr>
                        <a:t>695</a:t>
                      </a:r>
                      <a:endParaRPr lang="pt-BR" sz="28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pt-BR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5495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009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51520" y="260648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RESERVA TÉCNICA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1340768"/>
            <a:ext cx="8136904" cy="439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721768"/>
              </p:ext>
            </p:extLst>
          </p:nvPr>
        </p:nvGraphicFramePr>
        <p:xfrm>
          <a:off x="755576" y="1700808"/>
          <a:ext cx="7560839" cy="3905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3398">
                  <a:extLst>
                    <a:ext uri="{9D8B030D-6E8A-4147-A177-3AD203B41FA5}">
                      <a16:colId xmlns:a16="http://schemas.microsoft.com/office/drawing/2014/main" val="2581292157"/>
                    </a:ext>
                  </a:extLst>
                </a:gridCol>
                <a:gridCol w="2073026">
                  <a:extLst>
                    <a:ext uri="{9D8B030D-6E8A-4147-A177-3AD203B41FA5}">
                      <a16:colId xmlns:a16="http://schemas.microsoft.com/office/drawing/2014/main" val="944502702"/>
                    </a:ext>
                  </a:extLst>
                </a:gridCol>
                <a:gridCol w="2294415">
                  <a:extLst>
                    <a:ext uri="{9D8B030D-6E8A-4147-A177-3AD203B41FA5}">
                      <a16:colId xmlns:a16="http://schemas.microsoft.com/office/drawing/2014/main" val="3288183512"/>
                    </a:ext>
                  </a:extLst>
                </a:gridCol>
              </a:tblGrid>
              <a:tr h="651584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ESTADO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RESERVA TÉCNICA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652917"/>
                  </a:ext>
                </a:extLst>
              </a:tr>
              <a:tr h="651584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SEMED</a:t>
                      </a:r>
                      <a:endParaRPr lang="pt-BR" sz="2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SEDUC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7058751"/>
                  </a:ext>
                </a:extLst>
              </a:tr>
              <a:tr h="62055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DISTRITO FEDERAL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399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4017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1554342"/>
                  </a:ext>
                </a:extLst>
              </a:tr>
              <a:tr h="62055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GOIÁS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59218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4503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6295097"/>
                  </a:ext>
                </a:extLst>
              </a:tr>
              <a:tr h="620557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MATO GROSSO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41951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3716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9807287"/>
                  </a:ext>
                </a:extLst>
              </a:tr>
              <a:tr h="651584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MATO GROSSO DO SUL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22455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3214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038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:\Publicidade\2019\Logo Governo Federal\FNDE-MEC-G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877272"/>
            <a:ext cx="38100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95536" y="548680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PERCENTUAL DE ESCOLHA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16991"/>
              </p:ext>
            </p:extLst>
          </p:nvPr>
        </p:nvGraphicFramePr>
        <p:xfrm>
          <a:off x="539552" y="1484786"/>
          <a:ext cx="7488831" cy="43833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2471">
                  <a:extLst>
                    <a:ext uri="{9D8B030D-6E8A-4147-A177-3AD203B41FA5}">
                      <a16:colId xmlns:a16="http://schemas.microsoft.com/office/drawing/2014/main" val="3869949658"/>
                    </a:ext>
                  </a:extLst>
                </a:gridCol>
                <a:gridCol w="1906913">
                  <a:extLst>
                    <a:ext uri="{9D8B030D-6E8A-4147-A177-3AD203B41FA5}">
                      <a16:colId xmlns:a16="http://schemas.microsoft.com/office/drawing/2014/main" val="3664368598"/>
                    </a:ext>
                  </a:extLst>
                </a:gridCol>
                <a:gridCol w="2659447">
                  <a:extLst>
                    <a:ext uri="{9D8B030D-6E8A-4147-A177-3AD203B41FA5}">
                      <a16:colId xmlns:a16="http://schemas.microsoft.com/office/drawing/2014/main" val="3732626891"/>
                    </a:ext>
                  </a:extLst>
                </a:gridCol>
              </a:tblGrid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Estado 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Rede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ESCOLHA 2019</a:t>
                      </a:r>
                      <a:endParaRPr lang="pt-BR" sz="2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6369448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Brasília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1753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1978565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2402717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Goiás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7168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5117904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4988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4779078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Mato Grosso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Estadual 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5300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9668985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4534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4544249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Mato Grosso do Sul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Estadual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2750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547608"/>
                  </a:ext>
                </a:extLst>
              </a:tr>
              <a:tr h="440049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Municipal</a:t>
                      </a:r>
                      <a:endParaRPr lang="pt-BR" sz="2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3152</a:t>
                      </a:r>
                      <a:endParaRPr lang="pt-BR" sz="2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8795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689513"/>
      </p:ext>
    </p:extLst>
  </p:cSld>
  <p:clrMapOvr>
    <a:masterClrMapping/>
  </p:clrMapOvr>
</p:sld>
</file>

<file path=ppt/theme/theme1.xml><?xml version="1.0" encoding="utf-8"?>
<a:theme xmlns:a="http://schemas.openxmlformats.org/drawingml/2006/main" name="pptF2C.tmp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pptF2C.tmp</Template>
  <TotalTime>7499</TotalTime>
  <Words>436</Words>
  <Application>Microsoft Office PowerPoint</Application>
  <PresentationFormat>Apresentação na tela (4:3)</PresentationFormat>
  <Paragraphs>114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MS PGothic</vt:lpstr>
      <vt:lpstr>Arial</vt:lpstr>
      <vt:lpstr>Calibri</vt:lpstr>
      <vt:lpstr>Times New Roman</vt:lpstr>
      <vt:lpstr>Wingdings</vt:lpstr>
      <vt:lpstr>pptF2C.tmp</vt:lpstr>
      <vt:lpstr>Apresentação do PowerPoint</vt:lpstr>
      <vt:lpstr>Apresentação do PowerPoint</vt:lpstr>
      <vt:lpstr> PRINCIPAIS OBJETIVOS </vt:lpstr>
      <vt:lpstr> IMPORTÂNCIA DO MONITORAMENTO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PORTAL DO FNDE: www.fnde.gov.br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GUILHERME PRADO CUTRIM</dc:creator>
  <cp:lastModifiedBy>JANINE DE ALMEIDA MENEZES</cp:lastModifiedBy>
  <cp:revision>152</cp:revision>
  <dcterms:created xsi:type="dcterms:W3CDTF">2019-01-03T19:38:12Z</dcterms:created>
  <dcterms:modified xsi:type="dcterms:W3CDTF">2019-09-23T17:01:58Z</dcterms:modified>
</cp:coreProperties>
</file>